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0" r:id="rId12"/>
    <p:sldId id="267" r:id="rId13"/>
    <p:sldId id="268" r:id="rId14"/>
    <p:sldId id="269" r:id="rId15"/>
    <p:sldId id="265" r:id="rId16"/>
  </p:sldIdLst>
  <p:sldSz cx="14630400" cy="8229600"/>
  <p:notesSz cx="8229600" cy="14630400"/>
  <p:embeddedFontLst>
    <p:embeddedFont>
      <p:font typeface="Alexandria Semi Bold" panose="020B0604020202020204" charset="-78"/>
      <p:regular r:id="rId18"/>
    </p:embeddedFont>
    <p:embeddedFont>
      <p:font typeface="Sora Light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Luther" initials="ML" lastIdx="1" clrIdx="0">
    <p:extLst>
      <p:ext uri="{19B8F6BF-5375-455C-9EA6-DF929625EA0E}">
        <p15:presenceInfo xmlns:p15="http://schemas.microsoft.com/office/powerpoint/2012/main" userId="bc0c353b36c4f2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8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01353"/>
            <a:ext cx="7415927" cy="336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Ton Society Hackathon Submission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864037" y="503348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Masters of the Universe team is participating in the Hackers League Hackathon at the Gurugram Bootcamp. They are presenting their innovative project, Master Plan AI.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5147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5223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496288"/>
            <a:ext cx="259853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by Martin Luther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8D840-4923-932E-25EF-40B3F1C10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084" y="1600199"/>
            <a:ext cx="2775284" cy="27641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573A9-041F-61F4-D636-1B1125C0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81" y="866274"/>
            <a:ext cx="1135963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3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622231-CB3E-6477-B916-E8D32E89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8" y="208547"/>
            <a:ext cx="3649579" cy="44757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D3069A-BAE5-DAE1-8FFE-EEAD7DC710CB}"/>
              </a:ext>
            </a:extLst>
          </p:cNvPr>
          <p:cNvSpPr txBox="1"/>
          <p:nvPr/>
        </p:nvSpPr>
        <p:spPr>
          <a:xfrm>
            <a:off x="3914274" y="208547"/>
            <a:ext cx="70585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82523"/>
                </a:solidFill>
                <a:effectLst/>
                <a:latin typeface="Ginto"/>
              </a:rPr>
              <a:t>Competitors of the Master Plan AI Tool</a:t>
            </a:r>
          </a:p>
          <a:p>
            <a:pPr algn="l"/>
            <a:r>
              <a:rPr lang="en-US" b="1" i="0" dirty="0">
                <a:solidFill>
                  <a:srgbClr val="282523"/>
                </a:solidFill>
                <a:effectLst/>
                <a:latin typeface="Ginto"/>
              </a:rPr>
              <a:t>1. AI Hub</a:t>
            </a:r>
            <a:r>
              <a:rPr lang="en-US" b="0" i="0" dirty="0">
                <a:solidFill>
                  <a:srgbClr val="282523"/>
                </a:solidFill>
                <a:effectLst/>
                <a:latin typeface="Ginto"/>
              </a:rPr>
              <a:t> Focuses on providing various AI tools with an emphasis on deep learning and neural networks. Offers detailed tutorials and community support.</a:t>
            </a:r>
          </a:p>
          <a:p>
            <a:pPr algn="l"/>
            <a:r>
              <a:rPr lang="en-US" b="1" i="0" dirty="0">
                <a:solidFill>
                  <a:srgbClr val="282523"/>
                </a:solidFill>
                <a:effectLst/>
                <a:latin typeface="Ginto"/>
              </a:rPr>
              <a:t>2. </a:t>
            </a:r>
            <a:r>
              <a:rPr lang="en-US" b="1" i="0" dirty="0" err="1">
                <a:solidFill>
                  <a:srgbClr val="282523"/>
                </a:solidFill>
                <a:effectLst/>
                <a:latin typeface="Ginto"/>
              </a:rPr>
              <a:t>ToolBox</a:t>
            </a:r>
            <a:r>
              <a:rPr lang="en-US" b="1" i="0" dirty="0">
                <a:solidFill>
                  <a:srgbClr val="282523"/>
                </a:solidFill>
                <a:effectLst/>
                <a:latin typeface="Ginto"/>
              </a:rPr>
              <a:t> AI</a:t>
            </a:r>
            <a:r>
              <a:rPr lang="en-US" b="0" i="0" dirty="0">
                <a:solidFill>
                  <a:srgbClr val="282523"/>
                </a:solidFill>
                <a:effectLst/>
                <a:latin typeface="Ginto"/>
              </a:rPr>
              <a:t> Aims to streamline productivity with a wide range of AI tools, including advanced automation features and seamless integration with other software.</a:t>
            </a:r>
          </a:p>
          <a:p>
            <a:pPr algn="l"/>
            <a:r>
              <a:rPr lang="en-US" b="1" i="0" dirty="0">
                <a:solidFill>
                  <a:srgbClr val="282523"/>
                </a:solidFill>
                <a:effectLst/>
                <a:latin typeface="Ginto"/>
              </a:rPr>
              <a:t>3. AI Toolkit</a:t>
            </a:r>
            <a:r>
              <a:rPr lang="en-US" b="0" i="0" dirty="0">
                <a:solidFill>
                  <a:srgbClr val="282523"/>
                </a:solidFill>
                <a:effectLst/>
                <a:latin typeface="Ginto"/>
              </a:rPr>
              <a:t> Specializes in offering user-friendly AI solutions, particularly for small businesses and startups looking to leverage AI without a steep learning curve.</a:t>
            </a:r>
          </a:p>
          <a:p>
            <a:pPr algn="l"/>
            <a:r>
              <a:rPr lang="en-US" b="1" i="0" dirty="0">
                <a:solidFill>
                  <a:srgbClr val="282523"/>
                </a:solidFill>
                <a:effectLst/>
                <a:latin typeface="Ginto"/>
              </a:rPr>
              <a:t>4. AI Directory Pro</a:t>
            </a:r>
            <a:r>
              <a:rPr lang="en-US" b="0" i="0" dirty="0">
                <a:solidFill>
                  <a:srgbClr val="282523"/>
                </a:solidFill>
                <a:effectLst/>
                <a:latin typeface="Ginto"/>
              </a:rPr>
              <a:t> Provides a curated list of AI tools with in-depth reviews, user ratings, and comparison features to help users make informed decisions.</a:t>
            </a:r>
          </a:p>
        </p:txBody>
      </p:sp>
    </p:spTree>
    <p:extLst>
      <p:ext uri="{BB962C8B-B14F-4D97-AF65-F5344CB8AC3E}">
        <p14:creationId xmlns:p14="http://schemas.microsoft.com/office/powerpoint/2010/main" val="150721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259684-F6C0-C5E5-0D8E-CFB4B3DFDE16}"/>
              </a:ext>
            </a:extLst>
          </p:cNvPr>
          <p:cNvSpPr txBox="1"/>
          <p:nvPr/>
        </p:nvSpPr>
        <p:spPr>
          <a:xfrm>
            <a:off x="1090865" y="1010653"/>
            <a:ext cx="9914020" cy="5954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-------------------------------------------------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Enhanced Data Security      |  Transparency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[Graphic]                  |  [Graphic]  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"Decentralized and         |  "Immutable 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tamper-proof ledger"       |  records for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                           |  accountability"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-------------------------------------------------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Improved Trust and         |  Decentralized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Credibility                |  Data Management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[Graphic]                  |  [Graphic]  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"Verifiable operations     |  "Reduced    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without intermediaries"    |  reliance on 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                           |  centralized  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                           |  data repositories"|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-------------------------------------------------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Smart Contracts for        |  Data Integrity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Automation                 |  and Quality  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[Graphic]                  |  [Graphic]  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"Automate data sharing     |  "Ensures    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agreements"                |  accuracy and 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                            |  reliability"     |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720"/>
              </a:spcAft>
            </a:pPr>
            <a:r>
              <a:rPr lang="en-IN" sz="110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-------------------------------------------------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C8D8D-E48A-437C-26F2-442FCEDE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063" y="1507958"/>
            <a:ext cx="7034464" cy="4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1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2AA8A6-9449-FEFA-C0A1-8465B6B2E4D4}"/>
              </a:ext>
            </a:extLst>
          </p:cNvPr>
          <p:cNvSpPr txBox="1"/>
          <p:nvPr/>
        </p:nvSpPr>
        <p:spPr>
          <a:xfrm>
            <a:off x="1764631" y="1176786"/>
            <a:ext cx="11758863" cy="3839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Facilitating Collaboration</a:t>
            </a:r>
            <a:endParaRPr lang="en-IN" sz="1100" dirty="0">
              <a:solidFill>
                <a:srgbClr val="37415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2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Blockchain can enable secure and efficient collaboration among various stakeholders, allowing them to share data and resources while maintaining control over their contributions.</a:t>
            </a:r>
            <a:endParaRPr lang="en-IN" sz="1100" dirty="0">
              <a:solidFill>
                <a:srgbClr val="37415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Regulatory Compliance</a:t>
            </a:r>
            <a:endParaRPr lang="en-IN" sz="1100" dirty="0">
              <a:solidFill>
                <a:srgbClr val="37415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2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transparent nature of blockchain can help the project comply with data protection regulations by providing an auditable trail of data access and usage.</a:t>
            </a:r>
            <a:endParaRPr lang="en-IN" sz="1100" dirty="0">
              <a:solidFill>
                <a:srgbClr val="37415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Lowering Barriers to Entry</a:t>
            </a:r>
            <a:endParaRPr lang="en-IN" sz="1100" dirty="0">
              <a:solidFill>
                <a:srgbClr val="37415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2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democratizing access to high-quality data through blockchain, smaller organizations can participate in AI development, fostering innovation and diversity in the AI ecosystem.</a:t>
            </a:r>
            <a:endParaRPr lang="en-IN" sz="1100" dirty="0">
              <a:solidFill>
                <a:srgbClr val="37415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200" b="1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Potential for New Business Models</a:t>
            </a:r>
            <a:endParaRPr lang="en-IN" sz="1100" dirty="0">
              <a:solidFill>
                <a:srgbClr val="37415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2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combination of AI and blockchain can lead to the creation of new business models, such as data marketplaces, where users can monetize their data while maintaining privacy and control.</a:t>
            </a:r>
            <a:endParaRPr lang="en-IN" sz="1100" dirty="0">
              <a:solidFill>
                <a:srgbClr val="37415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1500"/>
              </a:spcBef>
              <a:spcAft>
                <a:spcPts val="0"/>
              </a:spcAft>
            </a:pPr>
            <a:r>
              <a:rPr lang="en-IN" sz="1200" dirty="0">
                <a:solidFill>
                  <a:srgbClr val="37415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These points highlight the critical role that blockchain technology can play in enhancing the Master Plan AI project, ensuring it is secure, transparent, and efficient.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E954E-9B14-DBCF-BEA1-9CA0F205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273" y="5016170"/>
            <a:ext cx="4114800" cy="292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52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945970-84C2-8CFA-193B-C4FF8E16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786062"/>
            <a:ext cx="8229600" cy="64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56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69275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051685"/>
            <a:ext cx="7415927" cy="1868329"/>
          </a:xfrm>
          <a:prstGeom prst="roundRect">
            <a:avLst>
              <a:gd name="adj" fmla="val 5550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313742"/>
            <a:ext cx="3838932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Revolutionary Platform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126093" y="2867858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Master Plan AI simplifies AI tool discovery and utilization.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166830"/>
            <a:ext cx="7415927" cy="1473279"/>
          </a:xfrm>
          <a:prstGeom prst="roundRect">
            <a:avLst>
              <a:gd name="adj" fmla="val 7038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4428887"/>
            <a:ext cx="4191357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Comprehensive Directory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126093" y="4983004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Provides intuitive access to effective AI solutions.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886926"/>
            <a:ext cx="7415927" cy="1473279"/>
          </a:xfrm>
          <a:prstGeom prst="roundRect">
            <a:avLst>
              <a:gd name="adj" fmla="val 7038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6148983"/>
            <a:ext cx="3758684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User-Centric Approach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126093" y="6703100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Caters to both developers and non-technical users.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757" y="567095"/>
            <a:ext cx="5427464" cy="678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Team Members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56" y="1199733"/>
            <a:ext cx="515541" cy="5155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1757" y="1838980"/>
            <a:ext cx="2713672" cy="77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Martin Luther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Software Developer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21757" y="2739389"/>
            <a:ext cx="7700486" cy="494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Skilled in web3 development and product management.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57" y="3687961"/>
            <a:ext cx="515541" cy="5155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1757" y="4409718"/>
            <a:ext cx="2713672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Diverse Roles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21757" y="4872514"/>
            <a:ext cx="770048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Team comprises developers and product managers from various companies/colleges.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57" y="6151007"/>
            <a:ext cx="515541" cy="5155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1757" y="6872764"/>
            <a:ext cx="278951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Professional Profiles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21757" y="7335560"/>
            <a:ext cx="770048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Each member has a LinkedIn profile showcasing their expertise.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34897"/>
            <a:ext cx="9071134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 Title: Master Plan AI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5117306"/>
            <a:ext cx="4136231" cy="2263378"/>
          </a:xfrm>
          <a:prstGeom prst="roundRect">
            <a:avLst>
              <a:gd name="adj" fmla="val 4581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537936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Innovative Solution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126093" y="5933480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Master Plan AI is a comprehensive directory for AI tools.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117306"/>
            <a:ext cx="4136231" cy="2263378"/>
          </a:xfrm>
          <a:prstGeom prst="roundRect">
            <a:avLst>
              <a:gd name="adj" fmla="val 4581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141" y="537936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User-Friendly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5509141" y="5933480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Designed for both developers and non-technical users.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117306"/>
            <a:ext cx="4136231" cy="2263378"/>
          </a:xfrm>
          <a:prstGeom prst="roundRect">
            <a:avLst>
              <a:gd name="adj" fmla="val 4581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37936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Centralized Hub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9892189" y="5933480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Provides easy access to a wide array of AI solutions.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41440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 Summary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25015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1533" y="2584252"/>
            <a:ext cx="15323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7152680" y="2501503"/>
            <a:ext cx="4191357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Comprehensive Directory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152680" y="30556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Centralized hub for discovering AI tools across various domains.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701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1766" y="4452938"/>
            <a:ext cx="23264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7152680" y="4370189"/>
            <a:ext cx="375439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User-Friendly Interface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152680" y="492430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Designed for both technical and non-technical users.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4382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1528" y="5926574"/>
            <a:ext cx="233124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7152680" y="5843826"/>
            <a:ext cx="3881795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Workflow Optimization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152680" y="639794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Features intuitive AI automation tools to streamline tasks.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7583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Hackathon Track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99680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Deft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64962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Focusing on efficient solutions.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96809"/>
            <a:ext cx="3420547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Social Web3 &amp; Utility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64962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Integrating blockchain technology.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96809"/>
            <a:ext cx="3867507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On-Chain Data Analysis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64962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Leveraging blockchain data insights.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1652" y="655201"/>
            <a:ext cx="6278285" cy="781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50"/>
              </a:lnSpc>
              <a:buNone/>
            </a:pPr>
            <a:r>
              <a:rPr lang="en-US" sz="4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Problem Statement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1172766" y="1793319"/>
            <a:ext cx="30480" cy="5781080"/>
          </a:xfrm>
          <a:prstGeom prst="roundRect">
            <a:avLst>
              <a:gd name="adj" fmla="val 327465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1424821" y="2312670"/>
            <a:ext cx="831652" cy="30480"/>
          </a:xfrm>
          <a:prstGeom prst="roundRect">
            <a:avLst>
              <a:gd name="adj" fmla="val 327465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920710" y="2060615"/>
            <a:ext cx="534591" cy="534591"/>
          </a:xfrm>
          <a:prstGeom prst="roundRect">
            <a:avLst>
              <a:gd name="adj" fmla="val 1867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14187" y="2140267"/>
            <a:ext cx="14751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950" dirty="0"/>
          </a:p>
        </p:txBody>
      </p:sp>
      <p:sp>
        <p:nvSpPr>
          <p:cNvPr id="8" name="Text 5"/>
          <p:cNvSpPr/>
          <p:nvPr/>
        </p:nvSpPr>
        <p:spPr>
          <a:xfrm>
            <a:off x="2494955" y="2030849"/>
            <a:ext cx="3126819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Choice Overload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2494955" y="2564130"/>
            <a:ext cx="5817394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struggle to identify suitable AI solutions due to tool proliferation.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24821" y="4318873"/>
            <a:ext cx="831652" cy="30480"/>
          </a:xfrm>
          <a:prstGeom prst="roundRect">
            <a:avLst>
              <a:gd name="adj" fmla="val 327465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920710" y="4066818"/>
            <a:ext cx="534591" cy="534591"/>
          </a:xfrm>
          <a:prstGeom prst="roundRect">
            <a:avLst>
              <a:gd name="adj" fmla="val 1867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75968" y="4146471"/>
            <a:ext cx="224076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950" dirty="0"/>
          </a:p>
        </p:txBody>
      </p:sp>
      <p:sp>
        <p:nvSpPr>
          <p:cNvPr id="13" name="Text 10"/>
          <p:cNvSpPr/>
          <p:nvPr/>
        </p:nvSpPr>
        <p:spPr>
          <a:xfrm>
            <a:off x="2494955" y="4037052"/>
            <a:ext cx="3126819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Productivity Loss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2494955" y="4570333"/>
            <a:ext cx="5817394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85% of developers spend over two hours weekly searching for tools.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24821" y="6325076"/>
            <a:ext cx="831652" cy="30480"/>
          </a:xfrm>
          <a:prstGeom prst="roundRect">
            <a:avLst>
              <a:gd name="adj" fmla="val 327465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920710" y="6073021"/>
            <a:ext cx="534591" cy="534591"/>
          </a:xfrm>
          <a:prstGeom prst="roundRect">
            <a:avLst>
              <a:gd name="adj" fmla="val 1867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75730" y="6152674"/>
            <a:ext cx="224433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950" dirty="0"/>
          </a:p>
        </p:txBody>
      </p:sp>
      <p:sp>
        <p:nvSpPr>
          <p:cNvPr id="18" name="Text 15"/>
          <p:cNvSpPr/>
          <p:nvPr/>
        </p:nvSpPr>
        <p:spPr>
          <a:xfrm>
            <a:off x="2494955" y="6043255"/>
            <a:ext cx="3126819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Market Growth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2494955" y="6576536"/>
            <a:ext cx="5817394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Global AI market projected to grow at 37.3% annually.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986" y="660202"/>
            <a:ext cx="6404134" cy="789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4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Personal Motivation</a:t>
            </a:r>
            <a:endParaRPr lang="en-US" sz="4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86" y="1809631"/>
            <a:ext cx="1199912" cy="19198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9824" y="2049542"/>
            <a:ext cx="3157776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Challenges Faced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2399824" y="2588181"/>
            <a:ext cx="5904190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Difficulty in identifying right tools to enhance productivity.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6" y="3729514"/>
            <a:ext cx="1199912" cy="19198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9824" y="3969425"/>
            <a:ext cx="3157776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Time Wasted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2399824" y="4508063"/>
            <a:ext cx="5904190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Steep learning curves lead to inefficient use of resources.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86" y="5649397"/>
            <a:ext cx="1199912" cy="19198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9824" y="5889308"/>
            <a:ext cx="3157776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Solution Proposed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2399824" y="6427946"/>
            <a:ext cx="590419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Master Plan AI aims to alleviate these challenges.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43915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 Goals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30397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5133" y="2386727"/>
            <a:ext cx="15323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666280" y="2303978"/>
            <a:ext cx="415659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Mitigate Choice Overload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666280" y="285809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Curate AI tools into a comprehensive, user-friendly directory.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7266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366" y="4255413"/>
            <a:ext cx="23264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1666280" y="4172664"/>
            <a:ext cx="3801547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Bridge Knowledge Gap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666280" y="4726781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Connect developers and non-technical users with appropriate AI resources.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04135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5128" y="6124099"/>
            <a:ext cx="233124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1666280" y="6041350"/>
            <a:ext cx="3541395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Enhance Productivity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666280" y="6595467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Save time and resources during the tool discovery process.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7623810" cy="1428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 Structure and Key Features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557010" y="2351961"/>
            <a:ext cx="30480" cy="5284232"/>
          </a:xfrm>
          <a:prstGeom prst="roundRect">
            <a:avLst>
              <a:gd name="adj" fmla="val 299287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6786086" y="2825353"/>
            <a:ext cx="760095" cy="30480"/>
          </a:xfrm>
          <a:prstGeom prst="roundRect">
            <a:avLst>
              <a:gd name="adj" fmla="val 299287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6327934" y="2596277"/>
            <a:ext cx="488633" cy="488633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04861" y="2669143"/>
            <a:ext cx="13477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766804" y="2569131"/>
            <a:ext cx="317277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Categorized Directory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766804" y="3056573"/>
            <a:ext cx="610350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 tools organized by purpose (productivity, automation, data analysis, marketing).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6086" y="4659154"/>
            <a:ext cx="760095" cy="30480"/>
          </a:xfrm>
          <a:prstGeom prst="roundRect">
            <a:avLst>
              <a:gd name="adj" fmla="val 299287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6327934" y="4430078"/>
            <a:ext cx="488633" cy="488633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69856" y="4502944"/>
            <a:ext cx="2047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7766804" y="4402931"/>
            <a:ext cx="3110984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In-depth Tool Profiles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766804" y="4890373"/>
            <a:ext cx="610350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Detailed information on functionality, pricing, learning curve, and user feedback.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6086" y="6492954"/>
            <a:ext cx="760095" cy="30480"/>
          </a:xfrm>
          <a:prstGeom prst="roundRect">
            <a:avLst>
              <a:gd name="adj" fmla="val 299287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7934" y="6263878"/>
            <a:ext cx="488633" cy="488633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69618" y="6336744"/>
            <a:ext cx="2051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766804" y="6236732"/>
            <a:ext cx="3708797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Recommendation Engine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766804" y="6724174"/>
            <a:ext cx="610350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Personalized suggestions based on user preferences and challenges.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802</Words>
  <Application>Microsoft Office PowerPoint</Application>
  <PresentationFormat>Custom</PresentationFormat>
  <Paragraphs>126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Ginto</vt:lpstr>
      <vt:lpstr>Symbol</vt:lpstr>
      <vt:lpstr>Alexandria Semi Bold</vt:lpstr>
      <vt:lpstr>Arial</vt:lpstr>
      <vt:lpstr>Sora Bold</vt:lpstr>
      <vt:lpstr>Sora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Martin Luther</cp:lastModifiedBy>
  <cp:revision>6</cp:revision>
  <dcterms:created xsi:type="dcterms:W3CDTF">2024-10-27T03:27:24Z</dcterms:created>
  <dcterms:modified xsi:type="dcterms:W3CDTF">2024-10-28T06:59:09Z</dcterms:modified>
</cp:coreProperties>
</file>